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1" r:id="rId3"/>
    <p:sldId id="257" r:id="rId4"/>
    <p:sldId id="259" r:id="rId5"/>
    <p:sldId id="260" r:id="rId6"/>
    <p:sldId id="262" r:id="rId7"/>
    <p:sldId id="268" r:id="rId8"/>
    <p:sldId id="265" r:id="rId9"/>
    <p:sldId id="272" r:id="rId10"/>
    <p:sldId id="271" r:id="rId11"/>
    <p:sldId id="267" r:id="rId12"/>
    <p:sldId id="273" r:id="rId1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406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6" autoAdjust="0"/>
    <p:restoredTop sz="94660"/>
  </p:normalViewPr>
  <p:slideViewPr>
    <p:cSldViewPr>
      <p:cViewPr varScale="1">
        <p:scale>
          <a:sx n="142" d="100"/>
          <a:sy n="142" d="100"/>
        </p:scale>
        <p:origin x="858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3840" y="6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51B8D0-D66E-4AFF-8A63-1A0B8F46A3F4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420ACA-08FA-4E08-87AD-8F8925D73D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055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099868-3180-40FC-A5A4-9758B1A3EA3E}" type="datetimeFigureOut">
              <a:rPr lang="en-US" smtClean="0"/>
              <a:t>2/13/2018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ABEA84-243F-4ABC-98D9-1A88DEB26E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913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ABEA84-243F-4ABC-98D9-1A88DEB26E5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519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F81E7FDA-E1D8-4093-8041-66FFF995EE51}" type="datetime1">
              <a:rPr lang="en-US" smtClean="0"/>
              <a:pPr/>
              <a:t>2/13/2018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8A63FF1-84D6-43B4-B3F3-15F87A6147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086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EE1CB4FC-FD40-4C78-8D17-EE8B69216162}" type="datetime1">
              <a:rPr lang="en-US" smtClean="0"/>
              <a:pPr/>
              <a:t>2/13/2018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8A63FF1-84D6-43B4-B3F3-15F87A6147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666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1EA27E7A-479F-4A03-ACE6-EEB944B97F9A}" type="datetime1">
              <a:rPr lang="en-US" smtClean="0"/>
              <a:pPr/>
              <a:t>2/13/2018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8A63FF1-84D6-43B4-B3F3-15F87A6147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653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latin typeface="Fawn Script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61AFEBEF-F023-4920-AD2E-88E5148E3BB9}" type="datetime1">
              <a:rPr lang="en-US" smtClean="0"/>
              <a:pPr/>
              <a:t>2/13/2018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8A63FF1-84D6-43B4-B3F3-15F87A6147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470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92D05098-B072-499D-B560-8F2CD567CBFE}" type="datetime1">
              <a:rPr lang="en-US" smtClean="0"/>
              <a:pPr/>
              <a:t>2/13/2018</a:t>
            </a:fld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8A63FF1-84D6-43B4-B3F3-15F87A6147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364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>
                <a:latin typeface="Fawn Script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BF64E3D2-3C82-4C60-A555-04F925585908}" type="datetime1">
              <a:rPr lang="en-US" smtClean="0"/>
              <a:pPr/>
              <a:t>2/13/2018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8A63FF1-84D6-43B4-B3F3-15F87A6147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083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rmAutofit/>
          </a:bodyPr>
          <a:lstStyle>
            <a:lvl1pPr>
              <a:defRPr sz="3200">
                <a:latin typeface="Fawn Script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E1E861E-30CB-477B-BF36-CAAA957AB567}" type="datetime1">
              <a:rPr lang="en-US" smtClean="0"/>
              <a:pPr/>
              <a:t>2/13/2018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8A63FF1-84D6-43B4-B3F3-15F87A6147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745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6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CC24D391-F094-4939-8933-7CCA0CED7CCA}" type="datetime1">
              <a:rPr lang="en-US" smtClean="0"/>
              <a:pPr/>
              <a:t>2/13/2018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8A63FF1-84D6-43B4-B3F3-15F87A6147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568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7638A2A3-FE94-4A6A-9CAE-4CACA976685F}" type="datetime1">
              <a:rPr lang="en-US" smtClean="0"/>
              <a:pPr/>
              <a:t>2/13/2018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8A63FF1-84D6-43B4-B3F3-15F87A6147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403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EB16C55D-8F20-4DA4-988A-CA8A0AEB190B}" type="datetime1">
              <a:rPr lang="en-US" smtClean="0"/>
              <a:pPr/>
              <a:t>2/13/2018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8A63FF1-84D6-43B4-B3F3-15F87A6147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892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FBC25EC9-B5A2-4FB2-9DAA-E5D61E5F30A6}" type="datetime1">
              <a:rPr lang="en-US" smtClean="0"/>
              <a:pPr/>
              <a:t>2/13/2018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lvl1pPr marL="0" algn="ctr" defTabSz="914400" rtl="0" eaLnBrk="1" latinLnBrk="0" hangingPunct="1">
              <a:def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28A63FF1-84D6-43B4-B3F3-15F87A61475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22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4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97" y="4629150"/>
            <a:ext cx="9082147" cy="473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33600" y="4781550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Date Placeholder 3"/>
          <p:cNvSpPr txBox="1">
            <a:spLocks/>
          </p:cNvSpPr>
          <p:nvPr userDrawn="1"/>
        </p:nvSpPr>
        <p:spPr>
          <a:xfrm>
            <a:off x="1066800" y="4781550"/>
            <a:ext cx="9906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8C3B9D5-2571-4B6F-A212-8701B4FCE132}" type="datetimeFigureOut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/>
              <a:t>2/13/2018</a:t>
            </a:fld>
            <a:endParaRPr lang="en-US" sz="1200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5334000" y="4781550"/>
            <a:ext cx="533400" cy="27384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8A63FF1-84D6-43B4-B3F3-15F87A614758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pPr/>
              <a:t>‹#›</a:t>
            </a:fld>
            <a:endParaRPr lang="en-US" sz="1200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7682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meetup.com/find/tech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2080" y="1733550"/>
            <a:ext cx="6032500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95350"/>
            <a:ext cx="7772400" cy="1102519"/>
          </a:xfrm>
        </p:spPr>
        <p:txBody>
          <a:bodyPr/>
          <a:lstStyle/>
          <a:p>
            <a:r>
              <a:rPr lang="en-US" dirty="0">
                <a:solidFill>
                  <a:srgbClr val="F64060"/>
                </a:solidFill>
                <a:latin typeface="Fawn Script" panose="02000000000000000000" pitchFamily="2" charset="0"/>
              </a:rPr>
              <a:t>Tech Group </a:t>
            </a:r>
            <a:r>
              <a:rPr lang="en-US" dirty="0" err="1">
                <a:solidFill>
                  <a:srgbClr val="F64060"/>
                </a:solidFill>
                <a:latin typeface="Fawn Script" panose="02000000000000000000" pitchFamily="2" charset="0"/>
              </a:rPr>
              <a:t>Meetups</a:t>
            </a:r>
            <a:endParaRPr lang="en-US" dirty="0">
              <a:solidFill>
                <a:srgbClr val="F64060"/>
              </a:solidFill>
              <a:latin typeface="Fawn Script" panose="020000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14750"/>
            <a:ext cx="6400800" cy="45720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F64060"/>
                </a:solidFill>
                <a:latin typeface="Fawn Script" panose="02000000000000000000" pitchFamily="2" charset="0"/>
              </a:rPr>
              <a:t>Kenny Moy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446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A493616-BF54-4CC0-B9D0-6BBD2B4722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0509" y="1420307"/>
            <a:ext cx="3124200" cy="314986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BBBF271-1098-4306-B5E2-77BAD2958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464" y="1455659"/>
            <a:ext cx="3017333" cy="30732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12AF80-FC3F-4655-956B-D815A5026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64060"/>
                </a:solidFill>
              </a:rPr>
              <a:t>Most Frequent Words Used In Their ‘About’ Page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5ECDDC-28D3-4A15-BDF2-D6D8EB92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37BB6AEB-6979-4757-8FCD-378D28F50777}"/>
              </a:ext>
            </a:extLst>
          </p:cNvPr>
          <p:cNvSpPr/>
          <p:nvPr/>
        </p:nvSpPr>
        <p:spPr>
          <a:xfrm>
            <a:off x="3350271" y="1675953"/>
            <a:ext cx="610798" cy="166072"/>
          </a:xfrm>
          <a:prstGeom prst="round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917423D-2056-4785-B6B8-BDA1458AB5FC}"/>
              </a:ext>
            </a:extLst>
          </p:cNvPr>
          <p:cNvSpPr/>
          <p:nvPr/>
        </p:nvSpPr>
        <p:spPr>
          <a:xfrm>
            <a:off x="5812057" y="3937530"/>
            <a:ext cx="702329" cy="152400"/>
          </a:xfrm>
          <a:prstGeom prst="round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5B7A472-691D-45C7-8207-653CAC6AA408}"/>
              </a:ext>
            </a:extLst>
          </p:cNvPr>
          <p:cNvSpPr/>
          <p:nvPr/>
        </p:nvSpPr>
        <p:spPr>
          <a:xfrm>
            <a:off x="1559571" y="3934555"/>
            <a:ext cx="1258497" cy="215361"/>
          </a:xfrm>
          <a:prstGeom prst="round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30E5AFE-C2A6-4BA1-84E5-05ED1B030DE4}"/>
              </a:ext>
            </a:extLst>
          </p:cNvPr>
          <p:cNvSpPr/>
          <p:nvPr/>
        </p:nvSpPr>
        <p:spPr>
          <a:xfrm>
            <a:off x="5450109" y="3660808"/>
            <a:ext cx="1371600" cy="251088"/>
          </a:xfrm>
          <a:prstGeom prst="round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BC4FE915-23C4-4A1E-B2BE-711272733AA5}"/>
              </a:ext>
            </a:extLst>
          </p:cNvPr>
          <p:cNvSpPr/>
          <p:nvPr/>
        </p:nvSpPr>
        <p:spPr>
          <a:xfrm>
            <a:off x="6457237" y="1477585"/>
            <a:ext cx="516871" cy="201343"/>
          </a:xfrm>
          <a:prstGeom prst="round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C0DB2B47-BE12-4AAB-8498-2DF0636D9B3F}"/>
              </a:ext>
            </a:extLst>
          </p:cNvPr>
          <p:cNvSpPr/>
          <p:nvPr/>
        </p:nvSpPr>
        <p:spPr>
          <a:xfrm>
            <a:off x="4965626" y="1890421"/>
            <a:ext cx="400663" cy="147972"/>
          </a:xfrm>
          <a:prstGeom prst="round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02CE6F7A-6486-4CA8-B8B7-32B86244F0F1}"/>
              </a:ext>
            </a:extLst>
          </p:cNvPr>
          <p:cNvSpPr/>
          <p:nvPr/>
        </p:nvSpPr>
        <p:spPr>
          <a:xfrm>
            <a:off x="1445271" y="2502559"/>
            <a:ext cx="228600" cy="979407"/>
          </a:xfrm>
          <a:prstGeom prst="round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F325EBB-BACC-468E-B6FE-063045C9A7C7}"/>
              </a:ext>
            </a:extLst>
          </p:cNvPr>
          <p:cNvSpPr/>
          <p:nvPr/>
        </p:nvSpPr>
        <p:spPr>
          <a:xfrm>
            <a:off x="3385276" y="4293447"/>
            <a:ext cx="575793" cy="166072"/>
          </a:xfrm>
          <a:prstGeom prst="round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8DFA75D8-0B38-45A4-93A0-A71AA471FA1C}"/>
              </a:ext>
            </a:extLst>
          </p:cNvPr>
          <p:cNvSpPr/>
          <p:nvPr/>
        </p:nvSpPr>
        <p:spPr>
          <a:xfrm>
            <a:off x="7495336" y="1678928"/>
            <a:ext cx="376644" cy="131054"/>
          </a:xfrm>
          <a:prstGeom prst="round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B225EA69-EBD3-4516-AA0B-3CD8A1BD89A9}"/>
              </a:ext>
            </a:extLst>
          </p:cNvPr>
          <p:cNvSpPr/>
          <p:nvPr/>
        </p:nvSpPr>
        <p:spPr>
          <a:xfrm>
            <a:off x="7233089" y="4238989"/>
            <a:ext cx="315587" cy="131054"/>
          </a:xfrm>
          <a:prstGeom prst="round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82391A2-B054-4CD6-BC0E-80F1401816A3}"/>
              </a:ext>
            </a:extLst>
          </p:cNvPr>
          <p:cNvSpPr/>
          <p:nvPr/>
        </p:nvSpPr>
        <p:spPr>
          <a:xfrm>
            <a:off x="3328339" y="2984700"/>
            <a:ext cx="632730" cy="166072"/>
          </a:xfrm>
          <a:prstGeom prst="round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58C26EA-D3A4-4626-8BDA-1C033ED40F8E}"/>
              </a:ext>
            </a:extLst>
          </p:cNvPr>
          <p:cNvCxnSpPr/>
          <p:nvPr/>
        </p:nvCxnSpPr>
        <p:spPr>
          <a:xfrm>
            <a:off x="4495800" y="1751531"/>
            <a:ext cx="0" cy="245697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04119C1C-288B-461E-8AF8-9137B985F8C8}"/>
              </a:ext>
            </a:extLst>
          </p:cNvPr>
          <p:cNvSpPr txBox="1">
            <a:spLocks/>
          </p:cNvSpPr>
          <p:nvPr/>
        </p:nvSpPr>
        <p:spPr>
          <a:xfrm>
            <a:off x="1156549" y="1036841"/>
            <a:ext cx="2660073" cy="4798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2014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909A348F-AE5C-4E67-A2D9-3D729D01BBE1}"/>
              </a:ext>
            </a:extLst>
          </p:cNvPr>
          <p:cNvSpPr txBox="1">
            <a:spLocks/>
          </p:cNvSpPr>
          <p:nvPr/>
        </p:nvSpPr>
        <p:spPr>
          <a:xfrm>
            <a:off x="4515971" y="911846"/>
            <a:ext cx="3581400" cy="47982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2016</a:t>
            </a:r>
          </a:p>
        </p:txBody>
      </p:sp>
    </p:spTree>
    <p:extLst>
      <p:ext uri="{BB962C8B-B14F-4D97-AF65-F5344CB8AC3E}">
        <p14:creationId xmlns:p14="http://schemas.microsoft.com/office/powerpoint/2010/main" val="1808511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16961-3FE2-4CF4-B032-6E96B55C9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64060"/>
                </a:solidFill>
              </a:rPr>
              <a:t>Meetup Recommendations?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094A49-02D3-4A2E-A5CD-4A46A0C1A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* Assumption that group reviews are positive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0B63BE-68A3-427F-91D3-4C2897180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FFA554-9DED-4FBE-98C9-275733AA4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895350"/>
            <a:ext cx="7848600" cy="3737429"/>
          </a:xfrm>
          <a:prstGeom prst="rect">
            <a:avLst/>
          </a:prstGeom>
        </p:spPr>
      </p:pic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910E2604-7032-4400-B7D8-2EFAC59497A0}"/>
              </a:ext>
            </a:extLst>
          </p:cNvPr>
          <p:cNvSpPr txBox="1">
            <a:spLocks/>
          </p:cNvSpPr>
          <p:nvPr/>
        </p:nvSpPr>
        <p:spPr>
          <a:xfrm>
            <a:off x="4267200" y="1303020"/>
            <a:ext cx="1905000" cy="4495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txBody>
          <a:bodyPr vert="horz" lIns="91440" tIns="0" rIns="91440" bIns="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900" b="1" dirty="0"/>
              <a:t>Data Driven NYC (a </a:t>
            </a:r>
            <a:r>
              <a:rPr lang="en-US" sz="900" b="1" dirty="0" err="1"/>
              <a:t>FirstMark</a:t>
            </a:r>
            <a:r>
              <a:rPr lang="en-US" sz="900" b="1" dirty="0"/>
              <a:t> Event) </a:t>
            </a:r>
            <a:r>
              <a:rPr lang="en-US" sz="900" dirty="0"/>
              <a:t>Members: </a:t>
            </a:r>
            <a:r>
              <a:rPr lang="en-US" sz="900" i="1" dirty="0"/>
              <a:t>14,672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900" dirty="0"/>
              <a:t>Reviews: </a:t>
            </a:r>
            <a:r>
              <a:rPr lang="en-US" sz="900" i="1" dirty="0"/>
              <a:t>124</a:t>
            </a:r>
          </a:p>
          <a:p>
            <a:pPr marL="0" indent="0">
              <a:buNone/>
            </a:pPr>
            <a:endParaRPr lang="en-US" sz="900" b="1" i="1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F91490F2-8BD8-4309-B4F1-9E6B8E6E18EC}"/>
              </a:ext>
            </a:extLst>
          </p:cNvPr>
          <p:cNvSpPr txBox="1">
            <a:spLocks/>
          </p:cNvSpPr>
          <p:nvPr/>
        </p:nvSpPr>
        <p:spPr>
          <a:xfrm>
            <a:off x="7124700" y="1157660"/>
            <a:ext cx="1866900" cy="4495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txBody>
          <a:bodyPr vert="horz" lIns="91440" tIns="0" rIns="91440" bIns="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900" b="1" dirty="0"/>
              <a:t>SQL NYC, The NOSQL &amp; NewSQL Database Meetup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900" dirty="0"/>
              <a:t>Members: </a:t>
            </a:r>
            <a:r>
              <a:rPr lang="en-US" sz="900" i="1" dirty="0"/>
              <a:t>19,618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900" dirty="0"/>
              <a:t>Reviews: </a:t>
            </a:r>
            <a:r>
              <a:rPr lang="en-US" sz="900" i="1" dirty="0"/>
              <a:t>115</a:t>
            </a:r>
          </a:p>
          <a:p>
            <a:pPr marL="0" indent="0">
              <a:buNone/>
            </a:pPr>
            <a:endParaRPr lang="en-US" sz="900" b="1" i="1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C35237A0-009D-453E-978E-88054607CEBE}"/>
              </a:ext>
            </a:extLst>
          </p:cNvPr>
          <p:cNvSpPr txBox="1">
            <a:spLocks/>
          </p:cNvSpPr>
          <p:nvPr/>
        </p:nvSpPr>
        <p:spPr>
          <a:xfrm>
            <a:off x="5505450" y="2632768"/>
            <a:ext cx="1333500" cy="449580"/>
          </a:xfrm>
          <a:prstGeom prst="rect">
            <a:avLst/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</a:ln>
        </p:spPr>
        <p:txBody>
          <a:bodyPr vert="horz" lIns="91440" tIns="0" rIns="91440" bIns="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900" b="1" dirty="0"/>
              <a:t>NYC Machine Learning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900" dirty="0"/>
              <a:t>Members: </a:t>
            </a:r>
            <a:r>
              <a:rPr lang="en-US" sz="900" i="1" dirty="0"/>
              <a:t>11,643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900" dirty="0"/>
              <a:t>Reviews: </a:t>
            </a:r>
            <a:r>
              <a:rPr lang="en-US" sz="900" i="1" dirty="0"/>
              <a:t>72</a:t>
            </a:r>
          </a:p>
          <a:p>
            <a:pPr marL="0" indent="0">
              <a:buNone/>
            </a:pPr>
            <a:endParaRPr lang="en-US" sz="900" b="1" i="1" dirty="0"/>
          </a:p>
        </p:txBody>
      </p:sp>
    </p:spTree>
    <p:extLst>
      <p:ext uri="{BB962C8B-B14F-4D97-AF65-F5344CB8AC3E}">
        <p14:creationId xmlns:p14="http://schemas.microsoft.com/office/powerpoint/2010/main" val="3034782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78E3F-FAA0-4810-A8FE-A518172B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64060"/>
                </a:solidFill>
              </a:rPr>
              <a:t>I Learned...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F775D-D916-4985-ABBB-F9C5739FF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400" dirty="0">
                <a:solidFill>
                  <a:srgbClr val="F64060"/>
                </a:solidFill>
                <a:latin typeface="Fawn Script" panose="02000000000000000000" pitchFamily="2" charset="0"/>
                <a:ea typeface="+mj-ea"/>
                <a:cs typeface="+mj-cs"/>
              </a:rPr>
              <a:t>Too many topic label variations that mean the same thing</a:t>
            </a:r>
          </a:p>
          <a:p>
            <a:pPr lvl="1"/>
            <a:r>
              <a:rPr lang="en-US" sz="2000" dirty="0">
                <a:solidFill>
                  <a:srgbClr val="F64060"/>
                </a:solidFill>
                <a:latin typeface="Fawn Script" panose="02000000000000000000" pitchFamily="2" charset="0"/>
                <a:ea typeface="+mj-ea"/>
                <a:cs typeface="+mj-cs"/>
              </a:rPr>
              <a:t>Meetup should standardize them so recommendation systems can be easier</a:t>
            </a:r>
          </a:p>
          <a:p>
            <a:endParaRPr lang="en-US" sz="2400" dirty="0">
              <a:solidFill>
                <a:srgbClr val="F64060"/>
              </a:solidFill>
              <a:latin typeface="Fawn Script" panose="02000000000000000000" pitchFamily="2" charset="0"/>
              <a:ea typeface="+mj-ea"/>
              <a:cs typeface="+mj-cs"/>
            </a:endParaRPr>
          </a:p>
          <a:p>
            <a:r>
              <a:rPr lang="en-US" sz="2400" dirty="0">
                <a:solidFill>
                  <a:srgbClr val="F64060"/>
                </a:solidFill>
                <a:latin typeface="Fawn Script" panose="02000000000000000000" pitchFamily="2" charset="0"/>
                <a:ea typeface="+mj-ea"/>
                <a:cs typeface="+mj-cs"/>
              </a:rPr>
              <a:t>A bit of a history lesson</a:t>
            </a:r>
          </a:p>
          <a:p>
            <a:endParaRPr lang="en-US" sz="2400" dirty="0">
              <a:solidFill>
                <a:srgbClr val="F64060"/>
              </a:solidFill>
              <a:latin typeface="Fawn Script" panose="02000000000000000000" pitchFamily="2" charset="0"/>
              <a:ea typeface="+mj-ea"/>
              <a:cs typeface="+mj-cs"/>
            </a:endParaRPr>
          </a:p>
          <a:p>
            <a:r>
              <a:rPr lang="en-US" sz="2400" dirty="0">
                <a:solidFill>
                  <a:srgbClr val="F64060"/>
                </a:solidFill>
                <a:latin typeface="Fawn Script" panose="02000000000000000000" pitchFamily="2" charset="0"/>
                <a:ea typeface="+mj-ea"/>
                <a:cs typeface="+mj-cs"/>
              </a:rPr>
              <a:t>Popular Meetup groups that I can join </a:t>
            </a:r>
          </a:p>
          <a:p>
            <a:endParaRPr lang="en-US" sz="2400" dirty="0">
              <a:solidFill>
                <a:srgbClr val="F64060"/>
              </a:solidFill>
              <a:latin typeface="Fawn Script" panose="02000000000000000000" pitchFamily="2" charset="0"/>
              <a:ea typeface="+mj-ea"/>
              <a:cs typeface="+mj-cs"/>
            </a:endParaRPr>
          </a:p>
          <a:p>
            <a:r>
              <a:rPr lang="en-US" sz="2400" dirty="0">
                <a:solidFill>
                  <a:srgbClr val="F64060"/>
                </a:solidFill>
                <a:latin typeface="Fawn Script" panose="02000000000000000000" pitchFamily="2" charset="0"/>
                <a:ea typeface="+mj-ea"/>
                <a:cs typeface="+mj-cs"/>
              </a:rPr>
              <a:t>Scraping Event information will provide better insight to tech community interests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5167CF-6E6F-49B5-BA33-CE1699E28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33B0F2-957C-44FB-8194-7194983DA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525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0" y="8573"/>
            <a:ext cx="2057400" cy="4629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4629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24400" y="895350"/>
            <a:ext cx="42671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sz="2000" b="1" cap="all" dirty="0">
                <a:solidFill>
                  <a:schemeClr val="bg1"/>
                </a:solidFill>
              </a:rPr>
              <a:t>What kind of tech communities are out there?</a:t>
            </a:r>
            <a:endParaRPr lang="en-US" sz="2000" b="1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marL="342900" indent="-342900">
              <a:buFont typeface="Arial" pitchFamily="34" charset="0"/>
              <a:buChar char="•"/>
            </a:pPr>
            <a:endParaRPr lang="en-US" sz="2000" b="1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000" b="1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are they talking about?</a:t>
            </a:r>
          </a:p>
          <a:p>
            <a:pPr marL="342900" indent="-342900">
              <a:buFont typeface="Arial" pitchFamily="34" charset="0"/>
              <a:buChar char="•"/>
            </a:pPr>
            <a:endParaRPr lang="en-US" sz="2000" b="1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000" b="1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How have they Evolved?</a:t>
            </a:r>
          </a:p>
          <a:p>
            <a:endParaRPr lang="en-US" sz="2000" b="1" cap="all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en-US" sz="2000" b="1" cap="all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Is there Anything I should know?</a:t>
            </a:r>
          </a:p>
        </p:txBody>
      </p:sp>
      <p:sp>
        <p:nvSpPr>
          <p:cNvPr id="8" name="TextBox 7"/>
          <p:cNvSpPr txBox="1"/>
          <p:nvPr/>
        </p:nvSpPr>
        <p:spPr>
          <a:xfrm rot="1810068">
            <a:off x="4114800" y="232314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2" name="TextBox 11"/>
          <p:cNvSpPr txBox="1"/>
          <p:nvPr/>
        </p:nvSpPr>
        <p:spPr>
          <a:xfrm rot="3419513">
            <a:off x="4038600" y="257175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3" name="TextBox 12"/>
          <p:cNvSpPr txBox="1"/>
          <p:nvPr/>
        </p:nvSpPr>
        <p:spPr>
          <a:xfrm rot="4723723">
            <a:off x="4260834" y="257175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4" name="TextBox 13"/>
          <p:cNvSpPr txBox="1"/>
          <p:nvPr/>
        </p:nvSpPr>
        <p:spPr>
          <a:xfrm rot="6862232">
            <a:off x="4088407" y="279405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87074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64060"/>
                </a:solidFill>
              </a:rPr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4343400" cy="3394472"/>
          </a:xfrm>
        </p:spPr>
        <p:txBody>
          <a:bodyPr>
            <a:normAutofit/>
          </a:bodyPr>
          <a:lstStyle/>
          <a:p>
            <a:r>
              <a:rPr lang="en-US" sz="1600" dirty="0"/>
              <a:t>Used Selenium for scraping</a:t>
            </a:r>
          </a:p>
          <a:p>
            <a:endParaRPr lang="en-US" sz="1600" dirty="0"/>
          </a:p>
          <a:p>
            <a:r>
              <a:rPr lang="en-US" sz="1600" dirty="0"/>
              <a:t>Starting URL: </a:t>
            </a:r>
            <a:r>
              <a:rPr lang="en-US" sz="1600" dirty="0">
                <a:hlinkClick r:id="rId2"/>
              </a:rPr>
              <a:t>https://www.meetup.com/find/tech/</a:t>
            </a:r>
            <a:endParaRPr lang="en-US" sz="1600" dirty="0"/>
          </a:p>
          <a:p>
            <a:pPr lvl="1"/>
            <a:r>
              <a:rPr lang="en-US" sz="1200" dirty="0"/>
              <a:t>Defaulted to a 5 mile radius of New York, NY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Click the ‘Show More’ button repeatedly with while loop until it was no more</a:t>
            </a:r>
          </a:p>
          <a:p>
            <a:endParaRPr lang="en-US" sz="1600" dirty="0"/>
          </a:p>
          <a:p>
            <a:r>
              <a:rPr lang="en-US" sz="1600" dirty="0"/>
              <a:t>Grab the </a:t>
            </a:r>
            <a:r>
              <a:rPr lang="en-US" sz="1600" dirty="0" err="1"/>
              <a:t>href</a:t>
            </a:r>
            <a:r>
              <a:rPr lang="en-US" sz="1600" dirty="0"/>
              <a:t> from every anchor tag from each group and store it as a list</a:t>
            </a:r>
          </a:p>
          <a:p>
            <a:endParaRPr lang="en-US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t>3</a:t>
            </a:fld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9360" y="1047750"/>
            <a:ext cx="3800475" cy="34216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835" y="4489277"/>
            <a:ext cx="3810000" cy="209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3495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64060"/>
                </a:solidFill>
              </a:rPr>
              <a:t>Methodology Contd.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358" y="1304529"/>
            <a:ext cx="4038600" cy="1371599"/>
          </a:xfrm>
        </p:spPr>
        <p:txBody>
          <a:bodyPr>
            <a:normAutofit/>
          </a:bodyPr>
          <a:lstStyle/>
          <a:p>
            <a:r>
              <a:rPr lang="en-US" sz="1600" dirty="0"/>
              <a:t>Iterating through the list of main pages with a for loop, I used </a:t>
            </a:r>
            <a:r>
              <a:rPr lang="en-US" sz="1600" dirty="0" err="1"/>
              <a:t>driver.get</a:t>
            </a:r>
            <a:r>
              <a:rPr lang="en-US" sz="1600" dirty="0"/>
              <a:t>() for each of the sub-pages (circled in red) by simply appending to the </a:t>
            </a:r>
            <a:r>
              <a:rPr lang="en-US" sz="1600" dirty="0" err="1"/>
              <a:t>url</a:t>
            </a: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1600200" y="4781550"/>
            <a:ext cx="3657600" cy="273844"/>
          </a:xfrm>
        </p:spPr>
        <p:txBody>
          <a:bodyPr/>
          <a:lstStyle/>
          <a:p>
            <a:r>
              <a:rPr lang="en-US" dirty="0"/>
              <a:t>*Photos data actually collected on the Homepage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4700" y="1304529"/>
            <a:ext cx="4333875" cy="3232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800350"/>
            <a:ext cx="3772358" cy="1339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0910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64060"/>
                </a:solidFill>
              </a:rPr>
              <a:t>Scraped Data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960" y="1200150"/>
            <a:ext cx="7354364" cy="32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72449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>
                <a:solidFill>
                  <a:srgbClr val="F64060"/>
                </a:solidFill>
              </a:rPr>
              <a:t>Peaks in 2013 and 2017 For Tech Groups Created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*1,750 total groups and 3,457 listed topics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309807"/>
            <a:ext cx="7802728" cy="312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Straight Arrow Connector 7"/>
          <p:cNvCxnSpPr/>
          <p:nvPr/>
        </p:nvCxnSpPr>
        <p:spPr>
          <a:xfrm>
            <a:off x="5257800" y="3211279"/>
            <a:ext cx="457200" cy="2286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461036" y="2940425"/>
            <a:ext cx="24063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2013: ‘Tech Startups’ and ‘Big Data’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81600" y="1722759"/>
            <a:ext cx="26802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2017: ‘Cryptocurrency’ and ‘Blockchain’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9FEC62-FBA7-4B0C-A5E2-179357DAC2CA}"/>
              </a:ext>
            </a:extLst>
          </p:cNvPr>
          <p:cNvSpPr txBox="1"/>
          <p:nvPr/>
        </p:nvSpPr>
        <p:spPr>
          <a:xfrm>
            <a:off x="5105400" y="2665669"/>
            <a:ext cx="11860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1">
                    <a:lumMod val="50000"/>
                  </a:schemeClr>
                </a:solidFill>
              </a:rPr>
              <a:t>2014: ‘Big Data’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7A2C3-8F0C-48E2-B8AB-EE691B3B8DFC}"/>
              </a:ext>
            </a:extLst>
          </p:cNvPr>
          <p:cNvSpPr txBox="1"/>
          <p:nvPr/>
        </p:nvSpPr>
        <p:spPr>
          <a:xfrm>
            <a:off x="5271247" y="2367531"/>
            <a:ext cx="1434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1">
                    <a:lumMod val="50000"/>
                  </a:schemeClr>
                </a:solidFill>
              </a:rPr>
              <a:t>2015: ‘Open Source’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C80757-D139-45C9-9D4F-E017163A3816}"/>
              </a:ext>
            </a:extLst>
          </p:cNvPr>
          <p:cNvSpPr txBox="1"/>
          <p:nvPr/>
        </p:nvSpPr>
        <p:spPr>
          <a:xfrm>
            <a:off x="5647651" y="2090532"/>
            <a:ext cx="14343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1">
                    <a:lumMod val="50000"/>
                  </a:schemeClr>
                </a:solidFill>
              </a:rPr>
              <a:t>2016: ‘Open Source’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B3337D7-6D89-48C3-B748-273DD4ED048D}"/>
              </a:ext>
            </a:extLst>
          </p:cNvPr>
          <p:cNvCxnSpPr/>
          <p:nvPr/>
        </p:nvCxnSpPr>
        <p:spPr>
          <a:xfrm>
            <a:off x="7326180" y="1976232"/>
            <a:ext cx="457200" cy="22860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C92500A-61F8-4030-BF57-06694C6C3552}"/>
              </a:ext>
            </a:extLst>
          </p:cNvPr>
          <p:cNvCxnSpPr>
            <a:cxnSpLocks/>
          </p:cNvCxnSpPr>
          <p:nvPr/>
        </p:nvCxnSpPr>
        <p:spPr>
          <a:xfrm>
            <a:off x="5943600" y="2891108"/>
            <a:ext cx="378386" cy="548771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6435963-0C8D-46D4-84CB-3F57A522F67B}"/>
              </a:ext>
            </a:extLst>
          </p:cNvPr>
          <p:cNvCxnSpPr>
            <a:cxnSpLocks/>
          </p:cNvCxnSpPr>
          <p:nvPr/>
        </p:nvCxnSpPr>
        <p:spPr>
          <a:xfrm>
            <a:off x="6398186" y="2614869"/>
            <a:ext cx="426348" cy="711470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5AB655D-834E-46CA-BCAE-08196BDE2B4A}"/>
              </a:ext>
            </a:extLst>
          </p:cNvPr>
          <p:cNvCxnSpPr>
            <a:cxnSpLocks/>
          </p:cNvCxnSpPr>
          <p:nvPr/>
        </p:nvCxnSpPr>
        <p:spPr>
          <a:xfrm>
            <a:off x="6876617" y="2321526"/>
            <a:ext cx="433937" cy="648318"/>
          </a:xfrm>
          <a:prstGeom prst="straightConnector1">
            <a:avLst/>
          </a:prstGeom>
          <a:ln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745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B4A30-A5A3-42A5-B2E4-2CA3B6DC8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64060"/>
                </a:solidFill>
              </a:rPr>
              <a:t>‘Big Data’ Ranks 8</a:t>
            </a:r>
            <a:r>
              <a:rPr lang="en-US" baseline="30000" dirty="0">
                <a:solidFill>
                  <a:srgbClr val="F64060"/>
                </a:solidFill>
              </a:rPr>
              <a:t>th</a:t>
            </a:r>
            <a:r>
              <a:rPr lang="en-US" dirty="0">
                <a:solidFill>
                  <a:srgbClr val="F64060"/>
                </a:solidFill>
              </a:rPr>
              <a:t> Overall Topic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E6AA70-D6F5-45E4-8A37-908110D3E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92E8A9-B68E-4D3C-B933-9BEBAF3536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428750"/>
            <a:ext cx="8229600" cy="3158522"/>
          </a:xfrm>
          <a:prstGeom prst="rect">
            <a:avLst/>
          </a:prstGeom>
        </p:spPr>
      </p:pic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62594A94-29B1-47E9-AC41-2FCDA8E6E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33600" y="4781550"/>
            <a:ext cx="3124200" cy="273844"/>
          </a:xfrm>
        </p:spPr>
        <p:txBody>
          <a:bodyPr/>
          <a:lstStyle/>
          <a:p>
            <a:pPr algn="l"/>
            <a:r>
              <a:rPr lang="en-US" dirty="0"/>
              <a:t>*Machine Learning ranked 14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  <a:p>
            <a:pPr algn="l"/>
            <a:r>
              <a:rPr lang="en-US" dirty="0"/>
              <a:t>*Data Science ranked 19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03080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4632E27-EED7-4E66-B1A0-B63D17F69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955893"/>
            <a:ext cx="8534400" cy="3749457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853FCEF-9E9C-4A05-8BF9-7EA7BFA58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F64060"/>
                </a:solidFill>
              </a:rPr>
              <a:t>3 Topics Spike in 2014 and 2016</a:t>
            </a:r>
            <a:endParaRPr lang="en-US" sz="3200" dirty="0">
              <a:solidFill>
                <a:srgbClr val="F64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5509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C26EC-2342-46F3-BA6B-0CE72BE87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64060"/>
                </a:solidFill>
              </a:rPr>
              <a:t>Top Groups Ranked By Member Size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4B64179-1558-4194-BFA1-96B676FD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A63FF1-84D6-43B4-B3F3-15F87A61475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55A6923-2DDC-4F97-A92F-23C79CCEC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0" y="2914317"/>
            <a:ext cx="6324600" cy="156733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00FA21A-B27D-4894-8058-593533336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9209" y="1186388"/>
            <a:ext cx="6477182" cy="1605102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5024AD47-7A28-4867-B198-A0DAB463AFF1}"/>
              </a:ext>
            </a:extLst>
          </p:cNvPr>
          <p:cNvCxnSpPr/>
          <p:nvPr/>
        </p:nvCxnSpPr>
        <p:spPr>
          <a:xfrm>
            <a:off x="996950" y="2816890"/>
            <a:ext cx="7353391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1D14BAFF-904E-41FF-B0B7-0EAB9235B2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3050" y="1428750"/>
            <a:ext cx="1447800" cy="757995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dirty="0"/>
              <a:t>Top 2014</a:t>
            </a:r>
          </a:p>
          <a:p>
            <a:pPr algn="ctr"/>
            <a:r>
              <a:rPr lang="en-US" dirty="0"/>
              <a:t>Topics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C8B6B21D-6132-4B47-A2DB-45EA40C5E093}"/>
              </a:ext>
            </a:extLst>
          </p:cNvPr>
          <p:cNvSpPr txBox="1">
            <a:spLocks/>
          </p:cNvSpPr>
          <p:nvPr/>
        </p:nvSpPr>
        <p:spPr>
          <a:xfrm>
            <a:off x="273050" y="3261555"/>
            <a:ext cx="1447800" cy="7579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Top 2016</a:t>
            </a:r>
          </a:p>
          <a:p>
            <a:pPr algn="ctr"/>
            <a:r>
              <a:rPr lang="en-US" dirty="0"/>
              <a:t>Topics</a:t>
            </a:r>
          </a:p>
        </p:txBody>
      </p:sp>
    </p:spTree>
    <p:extLst>
      <p:ext uri="{BB962C8B-B14F-4D97-AF65-F5344CB8AC3E}">
        <p14:creationId xmlns:p14="http://schemas.microsoft.com/office/powerpoint/2010/main" val="3040308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829</TotalTime>
  <Words>358</Words>
  <Application>Microsoft Office PowerPoint</Application>
  <PresentationFormat>On-screen Show (16:9)</PresentationFormat>
  <Paragraphs>77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Fawn Script</vt:lpstr>
      <vt:lpstr>Office Theme</vt:lpstr>
      <vt:lpstr>Tech Group Meetups</vt:lpstr>
      <vt:lpstr>PowerPoint Presentation</vt:lpstr>
      <vt:lpstr>Methodology</vt:lpstr>
      <vt:lpstr>Methodology Contd.</vt:lpstr>
      <vt:lpstr>Scraped Data</vt:lpstr>
      <vt:lpstr>Peaks in 2013 and 2017 For Tech Groups Created</vt:lpstr>
      <vt:lpstr>‘Big Data’ Ranks 8th Overall Topic</vt:lpstr>
      <vt:lpstr>3 Topics Spike in 2014 and 2016</vt:lpstr>
      <vt:lpstr>Top Groups Ranked By Member Size</vt:lpstr>
      <vt:lpstr>Most Frequent Words Used In Their ‘About’ Page</vt:lpstr>
      <vt:lpstr>Meetup Recommendations?</vt:lpstr>
      <vt:lpstr>I Learned...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Kenny Moy</dc:creator>
  <cp:lastModifiedBy>Kenny</cp:lastModifiedBy>
  <cp:revision>50</cp:revision>
  <dcterms:created xsi:type="dcterms:W3CDTF">2018-02-12T21:53:33Z</dcterms:created>
  <dcterms:modified xsi:type="dcterms:W3CDTF">2018-02-13T23:18:49Z</dcterms:modified>
</cp:coreProperties>
</file>

<file path=docProps/thumbnail.jpeg>
</file>